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Oswald" panose="00000500000000000000" pitchFamily="2" charset="0"/>
      <p:regular r:id="rId22"/>
      <p:bold r:id="rId23"/>
    </p:embeddedFont>
    <p:embeddedFont>
      <p:font typeface="Source Code Pro" panose="020B0509030403020204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-2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4acc46fa5_3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4acc46fa5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4acc46fa5_3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4acc46fa5_3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4acc46fa5_3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354acc46fa5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4acc46fa5_3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54acc46fa5_3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4acc46fa5_3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354acc46fa5_3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4acc46fa5_3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354acc46fa5_3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4acc46fa5_3_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354acc46fa5_3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4acc46fa5_3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54acc46fa5_3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4acc46fa5_3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354acc46fa5_3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4acc46fa5_3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54acc46fa5_3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4acc46fa5_3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354acc46fa5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4acc46fa5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354acc46fa5_3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54acc46fa5_3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4acc46fa5_3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54acc46fa5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4acc46fa5_3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54acc46fa5_3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4acc46fa5_3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54acc46fa5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4acc46fa5_3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354acc46fa5_3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4acc46fa5_3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354acc46fa5_3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4acc46fa5_3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354acc46fa5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448965" y="1808225"/>
            <a:ext cx="8246070" cy="15270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448965" y="3487980"/>
            <a:ext cx="8246070" cy="7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B6DDE7"/>
              </a:buClr>
              <a:buSzPts val="2800"/>
              <a:buNone/>
              <a:defRPr sz="2800" b="0" i="0">
                <a:solidFill>
                  <a:srgbClr val="B6DDE7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1670" y="128470"/>
            <a:ext cx="7940659" cy="10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601670" y="1502815"/>
            <a:ext cx="7940660" cy="320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6413610" cy="91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3600"/>
              <a:buFont typeface="Calibri"/>
              <a:buNone/>
              <a:defRPr sz="3600">
                <a:solidFill>
                  <a:srgbClr val="31859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448965" y="1197405"/>
            <a:ext cx="6413610" cy="351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448965" y="128471"/>
            <a:ext cx="8246070" cy="106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536877" y="1793944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2"/>
          </p:nvPr>
        </p:nvSpPr>
        <p:spPr>
          <a:xfrm>
            <a:off x="536877" y="2266340"/>
            <a:ext cx="4040188" cy="227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556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429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302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302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3"/>
          </p:nvPr>
        </p:nvSpPr>
        <p:spPr>
          <a:xfrm>
            <a:off x="4572000" y="1793944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4"/>
          </p:nvPr>
        </p:nvSpPr>
        <p:spPr>
          <a:xfrm>
            <a:off x="4572000" y="2266340"/>
            <a:ext cx="4041775" cy="227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556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429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302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302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 rot="5400000">
            <a:off x="5463778" y="1371602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0164" y="2769394"/>
            <a:ext cx="1463675" cy="39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/>
          <p:nvPr/>
        </p:nvSpPr>
        <p:spPr>
          <a:xfrm flipH="1">
            <a:off x="0" y="0"/>
            <a:ext cx="4351564" cy="5143500"/>
          </a:xfrm>
          <a:custGeom>
            <a:avLst/>
            <a:gdLst/>
            <a:ahLst/>
            <a:cxnLst/>
            <a:rect l="l" t="t" r="r" b="b"/>
            <a:pathLst>
              <a:path w="5734864" h="6858000" extrusionOk="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ctrTitle"/>
          </p:nvPr>
        </p:nvSpPr>
        <p:spPr>
          <a:xfrm>
            <a:off x="403338" y="1188290"/>
            <a:ext cx="2712684" cy="20963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E766"/>
              </a:buClr>
              <a:buSzPts val="6000"/>
              <a:buFont typeface="Calibri"/>
              <a:buNone/>
            </a:pPr>
            <a:r>
              <a:rPr lang="en" sz="6000">
                <a:solidFill>
                  <a:srgbClr val="FFE766"/>
                </a:solidFill>
              </a:rPr>
              <a:t>D</a:t>
            </a:r>
            <a:r>
              <a:rPr lang="en" sz="6000">
                <a:solidFill>
                  <a:srgbClr val="223252"/>
                </a:solidFill>
              </a:rPr>
              <a:t>wella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1"/>
          </p:nvPr>
        </p:nvSpPr>
        <p:spPr>
          <a:xfrm>
            <a:off x="136847" y="2950859"/>
            <a:ext cx="4214717" cy="40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3252"/>
              </a:buClr>
              <a:buSzPts val="2400"/>
              <a:buNone/>
            </a:pPr>
            <a:r>
              <a:rPr lang="en" sz="2400">
                <a:solidFill>
                  <a:srgbClr val="223252"/>
                </a:solidFill>
              </a:rPr>
              <a:t>Modern.. Stylish.. Appealing..</a:t>
            </a:r>
            <a:endParaRPr sz="1100">
              <a:solidFill>
                <a:srgbClr val="223252"/>
              </a:solidFill>
            </a:endParaRPr>
          </a:p>
        </p:txBody>
      </p:sp>
      <p:pic>
        <p:nvPicPr>
          <p:cNvPr id="149" name="Google Shape;149;p26" descr="Furniture Shop WordPress Theme 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1813" y="862186"/>
            <a:ext cx="4281487" cy="339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l="9440" t="26958" r="5605" b="25843"/>
          <a:stretch/>
        </p:blipFill>
        <p:spPr>
          <a:xfrm>
            <a:off x="7626100" y="4418256"/>
            <a:ext cx="1374346" cy="7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0" y="0"/>
            <a:ext cx="8830276" cy="1547920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xfrm>
            <a:off x="296260" y="646374"/>
            <a:ext cx="3489722" cy="61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23252"/>
              </a:buClr>
              <a:buSzPts val="2800"/>
              <a:buFont typeface="Noto Sans Symbols"/>
              <a:buChar char="❑"/>
            </a:pPr>
            <a:r>
              <a:rPr lang="en">
                <a:solidFill>
                  <a:srgbClr val="223252"/>
                </a:solidFill>
              </a:rPr>
              <a:t> </a:t>
            </a:r>
            <a:r>
              <a:rPr lang="en" b="1">
                <a:solidFill>
                  <a:srgbClr val="223252"/>
                </a:solidFill>
              </a:rPr>
              <a:t>Elegant UX/UI</a:t>
            </a:r>
            <a:endParaRPr>
              <a:solidFill>
                <a:srgbClr val="223252"/>
              </a:solidFill>
            </a:endParaRPr>
          </a:p>
        </p:txBody>
      </p:sp>
      <p:sp>
        <p:nvSpPr>
          <p:cNvPr id="248" name="Google Shape;248;p35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29996" y="4329323"/>
            <a:ext cx="1432070" cy="162835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4681471" y="1650911"/>
            <a:ext cx="4143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5" descr="Open Chromebook laptop comput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525" y="1202250"/>
            <a:ext cx="6298949" cy="39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6166" y="1536323"/>
            <a:ext cx="4617107" cy="2813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6"/>
          <p:cNvSpPr/>
          <p:nvPr/>
        </p:nvSpPr>
        <p:spPr>
          <a:xfrm>
            <a:off x="0" y="0"/>
            <a:ext cx="8830276" cy="1547920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6"/>
          <p:cNvSpPr txBox="1">
            <a:spLocks noGrp="1"/>
          </p:cNvSpPr>
          <p:nvPr>
            <p:ph type="body" idx="1"/>
          </p:nvPr>
        </p:nvSpPr>
        <p:spPr>
          <a:xfrm>
            <a:off x="246036" y="586585"/>
            <a:ext cx="3374581" cy="58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EC306"/>
              </a:buClr>
              <a:buSzPts val="2800"/>
              <a:buFont typeface="Noto Sans Symbols"/>
              <a:buChar char="❑"/>
            </a:pPr>
            <a:r>
              <a:rPr lang="en">
                <a:solidFill>
                  <a:srgbClr val="FEC306"/>
                </a:solidFill>
              </a:rPr>
              <a:t> </a:t>
            </a:r>
            <a:r>
              <a:rPr lang="en" b="1">
                <a:solidFill>
                  <a:srgbClr val="FEC306"/>
                </a:solidFill>
              </a:rPr>
              <a:t>Mobile Friendly</a:t>
            </a:r>
            <a:endParaRPr>
              <a:solidFill>
                <a:srgbClr val="FEC306"/>
              </a:solidFill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solidFill>
                <a:srgbClr val="223252"/>
              </a:solidFill>
            </a:endParaRPr>
          </a:p>
        </p:txBody>
      </p:sp>
      <p:sp>
        <p:nvSpPr>
          <p:cNvPr id="260" name="Google Shape;260;p36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38868" y="4329323"/>
            <a:ext cx="1432070" cy="162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825" y="779825"/>
            <a:ext cx="2677700" cy="434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1575" y="1140700"/>
            <a:ext cx="2420200" cy="351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"/>
          </p:nvPr>
        </p:nvSpPr>
        <p:spPr>
          <a:xfrm>
            <a:off x="319368" y="640251"/>
            <a:ext cx="4252632" cy="676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23252"/>
              </a:buClr>
              <a:buSzPts val="2900"/>
              <a:buFont typeface="Noto Sans Symbols"/>
              <a:buChar char="❑"/>
            </a:pPr>
            <a:r>
              <a:rPr lang="en" sz="2900">
                <a:solidFill>
                  <a:srgbClr val="223252"/>
                </a:solidFill>
              </a:rPr>
              <a:t> </a:t>
            </a:r>
            <a:r>
              <a:rPr lang="en" sz="2900" b="1">
                <a:solidFill>
                  <a:srgbClr val="223252"/>
                </a:solidFill>
              </a:rPr>
              <a:t>Robust Product Catalog</a:t>
            </a:r>
            <a:endParaRPr sz="2900">
              <a:solidFill>
                <a:srgbClr val="223252"/>
              </a:solidFill>
            </a:endParaRPr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endParaRPr sz="2900">
              <a:solidFill>
                <a:srgbClr val="223252"/>
              </a:solidFill>
            </a:endParaRPr>
          </a:p>
        </p:txBody>
      </p:sp>
      <p:sp>
        <p:nvSpPr>
          <p:cNvPr id="271" name="Google Shape;271;p37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29996" y="4329323"/>
            <a:ext cx="1432070" cy="162835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/>
        </p:nvSpPr>
        <p:spPr>
          <a:xfrm>
            <a:off x="4681471" y="1650911"/>
            <a:ext cx="4143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 rotWithShape="1">
          <a:blip r:embed="rId4">
            <a:alphaModFix/>
          </a:blip>
          <a:srcRect l="18660" t="19204" r="17931" b="12353"/>
          <a:stretch/>
        </p:blipFill>
        <p:spPr>
          <a:xfrm>
            <a:off x="1197402" y="1459675"/>
            <a:ext cx="6749200" cy="33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8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8"/>
          <p:cNvSpPr txBox="1">
            <a:spLocks noGrp="1"/>
          </p:cNvSpPr>
          <p:nvPr>
            <p:ph type="body" idx="1"/>
          </p:nvPr>
        </p:nvSpPr>
        <p:spPr>
          <a:xfrm>
            <a:off x="248548" y="564119"/>
            <a:ext cx="3913299" cy="58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EC306"/>
              </a:buClr>
              <a:buSzPts val="2800"/>
              <a:buFont typeface="Noto Sans Symbols"/>
              <a:buChar char="❑"/>
            </a:pPr>
            <a:r>
              <a:rPr lang="en" b="1">
                <a:solidFill>
                  <a:srgbClr val="FEC306"/>
                </a:solidFill>
              </a:rPr>
              <a:t>Smart Shopping Cart</a:t>
            </a:r>
            <a:r>
              <a:rPr lang="en">
                <a:solidFill>
                  <a:srgbClr val="FEC306"/>
                </a:solidFill>
              </a:rPr>
              <a:t> 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223252"/>
              </a:solidFill>
            </a:endParaRPr>
          </a:p>
        </p:txBody>
      </p:sp>
      <p:sp>
        <p:nvSpPr>
          <p:cNvPr id="282" name="Google Shape;282;p38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8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29996" y="4329323"/>
            <a:ext cx="1432070" cy="162835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/>
        </p:nvSpPr>
        <p:spPr>
          <a:xfrm>
            <a:off x="4681471" y="1650911"/>
            <a:ext cx="4143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4">
            <a:alphaModFix/>
          </a:blip>
          <a:srcRect l="8985" t="11212" r="7191" b="33142"/>
          <a:stretch/>
        </p:blipFill>
        <p:spPr>
          <a:xfrm>
            <a:off x="66300" y="2020251"/>
            <a:ext cx="5243651" cy="25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 rotWithShape="1">
          <a:blip r:embed="rId5">
            <a:alphaModFix/>
          </a:blip>
          <a:srcRect l="10457" t="5874" r="9593" b="9601"/>
          <a:stretch/>
        </p:blipFill>
        <p:spPr>
          <a:xfrm>
            <a:off x="5060025" y="1970425"/>
            <a:ext cx="4083974" cy="26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type="body" idx="1"/>
          </p:nvPr>
        </p:nvSpPr>
        <p:spPr>
          <a:xfrm>
            <a:off x="246036" y="586585"/>
            <a:ext cx="4173260" cy="58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23252"/>
              </a:buClr>
              <a:buSzPts val="2800"/>
              <a:buFont typeface="Noto Sans Symbols"/>
              <a:buChar char="❑"/>
            </a:pPr>
            <a:r>
              <a:rPr lang="en">
                <a:solidFill>
                  <a:srgbClr val="223252"/>
                </a:solidFill>
              </a:rPr>
              <a:t>   </a:t>
            </a:r>
            <a:r>
              <a:rPr lang="en" b="1">
                <a:solidFill>
                  <a:srgbClr val="223252"/>
                </a:solidFill>
              </a:rPr>
              <a:t>Secure Authentication</a:t>
            </a:r>
            <a:endParaRPr>
              <a:solidFill>
                <a:srgbClr val="223252"/>
              </a:solidFill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223252"/>
              </a:solidFill>
            </a:endParaRPr>
          </a:p>
        </p:txBody>
      </p:sp>
      <p:sp>
        <p:nvSpPr>
          <p:cNvPr id="294" name="Google Shape;294;p39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38868" y="4329323"/>
            <a:ext cx="1432070" cy="162835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/>
        </p:nvSpPr>
        <p:spPr>
          <a:xfrm>
            <a:off x="4672599" y="1650911"/>
            <a:ext cx="4143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2490" y="1457183"/>
            <a:ext cx="5946345" cy="328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0"/>
          <p:cNvSpPr txBox="1">
            <a:spLocks noGrp="1"/>
          </p:cNvSpPr>
          <p:nvPr>
            <p:ph type="body" idx="1"/>
          </p:nvPr>
        </p:nvSpPr>
        <p:spPr>
          <a:xfrm>
            <a:off x="246036" y="497136"/>
            <a:ext cx="4173260" cy="58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EC306"/>
              </a:buClr>
              <a:buSzPts val="2800"/>
              <a:buFont typeface="Noto Sans Symbols"/>
              <a:buChar char="❑"/>
            </a:pPr>
            <a:r>
              <a:rPr lang="en" b="1">
                <a:solidFill>
                  <a:srgbClr val="FEC306"/>
                </a:solidFill>
              </a:rPr>
              <a:t>Admin dashboard</a:t>
            </a:r>
            <a:endParaRPr>
              <a:solidFill>
                <a:srgbClr val="FEC306"/>
              </a:solidFill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223252"/>
              </a:solidFill>
            </a:endParaRPr>
          </a:p>
        </p:txBody>
      </p:sp>
      <p:sp>
        <p:nvSpPr>
          <p:cNvPr id="305" name="Google Shape;305;p40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40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38868" y="4329323"/>
            <a:ext cx="1432070" cy="162835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4672599" y="1650911"/>
            <a:ext cx="4143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186" y="1158389"/>
            <a:ext cx="8084214" cy="373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1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D65A"/>
              </a:buClr>
              <a:buSzPts val="4000"/>
              <a:buFont typeface="Calibri"/>
              <a:buNone/>
            </a:pPr>
            <a:r>
              <a:rPr lang="en" sz="4000">
                <a:solidFill>
                  <a:srgbClr val="FED65A"/>
                </a:solidFill>
              </a:rPr>
              <a:t>F</a:t>
            </a:r>
            <a:r>
              <a:rPr lang="en" sz="4000">
                <a:solidFill>
                  <a:srgbClr val="223252"/>
                </a:solidFill>
              </a:rPr>
              <a:t>uture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31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482508" y="1648771"/>
            <a:ext cx="7808266" cy="293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Collaboration with sellers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Customization</a:t>
            </a:r>
            <a:endParaRPr/>
          </a:p>
        </p:txBody>
      </p:sp>
      <p:sp>
        <p:nvSpPr>
          <p:cNvPr id="317" name="Google Shape;317;p41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41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29996" y="4329323"/>
            <a:ext cx="1432070" cy="162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2"/>
          <p:cNvSpPr/>
          <p:nvPr/>
        </p:nvSpPr>
        <p:spPr>
          <a:xfrm flipH="1">
            <a:off x="0" y="0"/>
            <a:ext cx="4351564" cy="5143500"/>
          </a:xfrm>
          <a:custGeom>
            <a:avLst/>
            <a:gdLst/>
            <a:ahLst/>
            <a:cxnLst/>
            <a:rect l="l" t="t" r="r" b="b"/>
            <a:pathLst>
              <a:path w="5734864" h="6858000" extrusionOk="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2"/>
          <p:cNvSpPr txBox="1">
            <a:spLocks noGrp="1"/>
          </p:cNvSpPr>
          <p:nvPr>
            <p:ph type="subTitle" idx="1"/>
          </p:nvPr>
        </p:nvSpPr>
        <p:spPr>
          <a:xfrm>
            <a:off x="153180" y="2617325"/>
            <a:ext cx="36648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3252"/>
              </a:buClr>
              <a:buSzPts val="3600"/>
              <a:buNone/>
            </a:pPr>
            <a:r>
              <a:rPr lang="en" sz="3600" b="1">
                <a:solidFill>
                  <a:srgbClr val="223252"/>
                </a:solidFill>
              </a:rPr>
              <a:t>All Your </a:t>
            </a:r>
            <a:r>
              <a:rPr lang="en" sz="3600" b="1">
                <a:solidFill>
                  <a:srgbClr val="FED65A"/>
                </a:solidFill>
              </a:rPr>
              <a:t>Furniture</a:t>
            </a:r>
            <a:r>
              <a:rPr lang="en" sz="3600" b="1">
                <a:solidFill>
                  <a:srgbClr val="223252"/>
                </a:solidFill>
              </a:rPr>
              <a:t> </a:t>
            </a:r>
            <a:endParaRPr/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rgbClr val="223252"/>
              </a:buClr>
              <a:buSzPts val="3600"/>
              <a:buNone/>
            </a:pPr>
            <a:r>
              <a:rPr lang="en" sz="3600" b="1">
                <a:solidFill>
                  <a:srgbClr val="223252"/>
                </a:solidFill>
              </a:rPr>
              <a:t>One Click Away !</a:t>
            </a:r>
            <a:endParaRPr sz="1600" b="1">
              <a:solidFill>
                <a:srgbClr val="223252"/>
              </a:solidFill>
            </a:endParaRPr>
          </a:p>
        </p:txBody>
      </p:sp>
      <p:pic>
        <p:nvPicPr>
          <p:cNvPr id="326" name="Google Shape;326;p42" descr="Furniture Shop WordPress Theme 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1813" y="862186"/>
            <a:ext cx="4281487" cy="339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 rotWithShape="1">
          <a:blip r:embed="rId4">
            <a:alphaModFix/>
          </a:blip>
          <a:srcRect l="9440" t="26958" r="5605" b="25843"/>
          <a:stretch/>
        </p:blipFill>
        <p:spPr>
          <a:xfrm>
            <a:off x="7626100" y="4418256"/>
            <a:ext cx="1374346" cy="7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>
            <a:spLocks noGrp="1"/>
          </p:cNvSpPr>
          <p:nvPr>
            <p:ph type="ctrTitle"/>
          </p:nvPr>
        </p:nvSpPr>
        <p:spPr>
          <a:xfrm>
            <a:off x="412988" y="302140"/>
            <a:ext cx="2712600" cy="209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E766"/>
              </a:buClr>
              <a:buSzPts val="6000"/>
              <a:buFont typeface="Calibri"/>
              <a:buNone/>
            </a:pPr>
            <a:r>
              <a:rPr lang="en" sz="6000">
                <a:solidFill>
                  <a:srgbClr val="FFE766"/>
                </a:solidFill>
              </a:rPr>
              <a:t>D</a:t>
            </a:r>
            <a:r>
              <a:rPr lang="en" sz="6000">
                <a:solidFill>
                  <a:srgbClr val="223252"/>
                </a:solidFill>
              </a:rPr>
              <a:t>wella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3"/>
          <p:cNvSpPr/>
          <p:nvPr/>
        </p:nvSpPr>
        <p:spPr>
          <a:xfrm flipH="1">
            <a:off x="0" y="0"/>
            <a:ext cx="4351564" cy="5143500"/>
          </a:xfrm>
          <a:custGeom>
            <a:avLst/>
            <a:gdLst/>
            <a:ahLst/>
            <a:cxnLst/>
            <a:rect l="l" t="t" r="r" b="b"/>
            <a:pathLst>
              <a:path w="5734864" h="6858000" extrusionOk="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3"/>
          <p:cNvSpPr txBox="1">
            <a:spLocks noGrp="1"/>
          </p:cNvSpPr>
          <p:nvPr>
            <p:ph type="ctrTitle"/>
          </p:nvPr>
        </p:nvSpPr>
        <p:spPr>
          <a:xfrm>
            <a:off x="403338" y="1188290"/>
            <a:ext cx="3074902" cy="240224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E766"/>
              </a:buClr>
              <a:buSzPts val="6000"/>
              <a:buFont typeface="Calibri"/>
              <a:buNone/>
            </a:pPr>
            <a:r>
              <a:rPr lang="en" sz="6000">
                <a:solidFill>
                  <a:srgbClr val="FFE766"/>
                </a:solidFill>
              </a:rPr>
              <a:t>T</a:t>
            </a:r>
            <a:r>
              <a:rPr lang="en" sz="6000">
                <a:solidFill>
                  <a:srgbClr val="223252"/>
                </a:solidFill>
              </a:rPr>
              <a:t>hank</a:t>
            </a:r>
            <a:br>
              <a:rPr lang="en" sz="6000">
                <a:solidFill>
                  <a:srgbClr val="223252"/>
                </a:solidFill>
              </a:rPr>
            </a:br>
            <a:r>
              <a:rPr lang="en" sz="6000">
                <a:solidFill>
                  <a:srgbClr val="FFE766"/>
                </a:solidFill>
              </a:rPr>
              <a:t>Y</a:t>
            </a:r>
            <a:r>
              <a:rPr lang="en" sz="6000">
                <a:solidFill>
                  <a:srgbClr val="223252"/>
                </a:solidFill>
              </a:rPr>
              <a:t>ou</a:t>
            </a:r>
            <a:endParaRPr sz="6000">
              <a:solidFill>
                <a:srgbClr val="223252"/>
              </a:solidFill>
            </a:endParaRPr>
          </a:p>
        </p:txBody>
      </p:sp>
      <p:pic>
        <p:nvPicPr>
          <p:cNvPr id="336" name="Google Shape;336;p43" descr="Furniture Shop WordPress Theme 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1813" y="862186"/>
            <a:ext cx="4281487" cy="339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 rotWithShape="1">
          <a:blip r:embed="rId4">
            <a:alphaModFix/>
          </a:blip>
          <a:srcRect l="9440" t="26958" r="5605" b="25843"/>
          <a:stretch/>
        </p:blipFill>
        <p:spPr>
          <a:xfrm>
            <a:off x="1251058" y="4321664"/>
            <a:ext cx="1374346" cy="7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 txBox="1"/>
          <p:nvPr/>
        </p:nvSpPr>
        <p:spPr>
          <a:xfrm>
            <a:off x="2265680" y="2714320"/>
            <a:ext cx="45855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/>
          <p:nvPr/>
        </p:nvSpPr>
        <p:spPr>
          <a:xfrm flipH="1">
            <a:off x="-6933" y="0"/>
            <a:ext cx="4358497" cy="5143500"/>
          </a:xfrm>
          <a:custGeom>
            <a:avLst/>
            <a:gdLst/>
            <a:ahLst/>
            <a:cxnLst/>
            <a:rect l="l" t="t" r="r" b="b"/>
            <a:pathLst>
              <a:path w="5734864" h="6858000" extrusionOk="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7" descr="Furniture Shop WordPress Theme 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1813" y="862186"/>
            <a:ext cx="4281487" cy="339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l="9440" t="26958" r="5605" b="25843"/>
          <a:stretch/>
        </p:blipFill>
        <p:spPr>
          <a:xfrm>
            <a:off x="7626100" y="4418256"/>
            <a:ext cx="1374346" cy="7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71090" y="1890132"/>
            <a:ext cx="39837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1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Mai Amin</a:t>
            </a:r>
            <a:r>
              <a:rPr lang="en" sz="2800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1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EC30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" sz="2800" b="1">
                <a:solidFill>
                  <a:srgbClr val="FEC306"/>
                </a:solidFill>
                <a:latin typeface="Calibri"/>
                <a:ea typeface="Calibri"/>
                <a:cs typeface="Calibri"/>
                <a:sym typeface="Calibri"/>
              </a:rPr>
              <a:t> Selvia Emad</a:t>
            </a:r>
            <a:r>
              <a:rPr lang="en" sz="2800">
                <a:solidFill>
                  <a:srgbClr val="FEC306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2800">
              <a:solidFill>
                <a:srgbClr val="FEC3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1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  </a:t>
            </a:r>
            <a:r>
              <a:rPr lang="en" sz="2800" b="1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  Amina Mohammed</a:t>
            </a:r>
            <a:endParaRPr sz="2800" b="1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50135" y="2346807"/>
            <a:ext cx="2877242" cy="99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>
              <a:solidFill>
                <a:srgbClr val="223252"/>
              </a:solidFill>
            </a:endParaRPr>
          </a:p>
        </p:txBody>
      </p:sp>
      <p:sp>
        <p:nvSpPr>
          <p:cNvPr id="168" name="Google Shape;168;p28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8" descr="A logo with a yellow and blue ligh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367661" t="277114" r="-336816" b="-196567"/>
          <a:stretch/>
        </p:blipFill>
        <p:spPr>
          <a:xfrm>
            <a:off x="7883677" y="4828770"/>
            <a:ext cx="1118735" cy="31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 descr="A logo with a yellow and blue ligh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3980" t="25871" r="10944" b="26865"/>
          <a:stretch/>
        </p:blipFill>
        <p:spPr>
          <a:xfrm>
            <a:off x="7626100" y="4418256"/>
            <a:ext cx="1376284" cy="76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A logo with a yellow and blue ligh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449254" t="250248" r="-434327" b="-197513"/>
          <a:stretch/>
        </p:blipFill>
        <p:spPr>
          <a:xfrm>
            <a:off x="7626100" y="4418256"/>
            <a:ext cx="1376282" cy="76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1F1A9-921E-0C98-00AD-E89DD3D2B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B4BA5-0239-F57D-0EFB-35F805F7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" y="0"/>
            <a:ext cx="913995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852775" y="457197"/>
            <a:ext cx="5497085" cy="147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D65A"/>
              </a:buClr>
              <a:buSzPts val="4000"/>
              <a:buFont typeface="Calibri"/>
              <a:buNone/>
            </a:pPr>
            <a:r>
              <a:rPr lang="en" sz="4000">
                <a:solidFill>
                  <a:srgbClr val="FED65A"/>
                </a:solidFill>
              </a:rPr>
              <a:t>I</a:t>
            </a:r>
            <a:r>
              <a:rPr lang="en" sz="4000">
                <a:solidFill>
                  <a:srgbClr val="223252"/>
                </a:solidFill>
              </a:rPr>
              <a:t>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490557" y="2006401"/>
            <a:ext cx="8162886" cy="162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223252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FED65A"/>
              </a:buClr>
              <a:buSzPts val="2400"/>
              <a:buNone/>
            </a:pPr>
            <a:r>
              <a:rPr lang="en" sz="24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400" b="1">
                <a:solidFill>
                  <a:srgbClr val="223252"/>
                </a:solidFill>
              </a:rPr>
              <a:t>wella</a:t>
            </a:r>
            <a:r>
              <a:rPr lang="en" sz="2000">
                <a:solidFill>
                  <a:srgbClr val="223252"/>
                </a:solidFill>
              </a:rPr>
              <a:t> e-commerce platform designed to provide a seamless, elegant, and intuitive shopping experience for customers , making luxury shopping easier, safer, and smarter.</a:t>
            </a:r>
            <a:endParaRPr sz="2000">
              <a:solidFill>
                <a:srgbClr val="223252"/>
              </a:solidFill>
            </a:endParaRPr>
          </a:p>
          <a:p>
            <a:pPr marL="342900" lvl="0" indent="-215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223252"/>
              </a:solidFill>
            </a:endParaRPr>
          </a:p>
        </p:txBody>
      </p:sp>
      <p:sp>
        <p:nvSpPr>
          <p:cNvPr id="181" name="Google Shape;181;p29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29996" y="4329323"/>
            <a:ext cx="1432070" cy="162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852775" y="360605"/>
            <a:ext cx="7044316" cy="99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D65A"/>
              </a:buClr>
              <a:buSzPts val="4000"/>
              <a:buFont typeface="Calibri"/>
              <a:buNone/>
            </a:pPr>
            <a:r>
              <a:rPr lang="en" sz="4000">
                <a:solidFill>
                  <a:srgbClr val="FED65A"/>
                </a:solidFill>
              </a:rPr>
              <a:t>T</a:t>
            </a:r>
            <a:r>
              <a:rPr lang="en" sz="4000">
                <a:solidFill>
                  <a:srgbClr val="223252"/>
                </a:solidFill>
              </a:rPr>
              <a:t>echnologies</a:t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46095" y="4329322"/>
            <a:ext cx="1432070" cy="162835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3503065" y="2574254"/>
            <a:ext cx="1972528" cy="860659"/>
          </a:xfrm>
          <a:prstGeom prst="flowChartAlternateProcess">
            <a:avLst/>
          </a:prstGeom>
          <a:solidFill>
            <a:srgbClr val="223252"/>
          </a:solidFill>
          <a:ln w="25400" cap="flat" cmpd="sng">
            <a:solidFill>
              <a:srgbClr val="FED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Back-end</a:t>
            </a:r>
            <a:endParaRPr sz="4400">
              <a:solidFill>
                <a:srgbClr val="FED6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1389437" y="1817698"/>
            <a:ext cx="1972528" cy="860659"/>
          </a:xfrm>
          <a:prstGeom prst="flowChartAlternateProcess">
            <a:avLst/>
          </a:prstGeom>
          <a:solidFill>
            <a:srgbClr val="223252"/>
          </a:solidFill>
          <a:ln w="25400" cap="flat" cmpd="sng">
            <a:solidFill>
              <a:srgbClr val="FED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 sz="4400">
              <a:solidFill>
                <a:srgbClr val="FED6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5526393" y="3451930"/>
            <a:ext cx="1972528" cy="860659"/>
          </a:xfrm>
          <a:prstGeom prst="flowChartAlternateProcess">
            <a:avLst/>
          </a:prstGeom>
          <a:solidFill>
            <a:srgbClr val="223252"/>
          </a:solidFill>
          <a:ln w="25400" cap="flat" cmpd="sng">
            <a:solidFill>
              <a:srgbClr val="FED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581200" y="588316"/>
            <a:ext cx="2463750" cy="3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D65A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3600" b="1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ront-end</a:t>
            </a:r>
            <a:endParaRPr sz="3600" b="1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46095" y="4329322"/>
            <a:ext cx="1432070" cy="162835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569940" y="1632553"/>
            <a:ext cx="1972528" cy="293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23252"/>
              </a:buClr>
              <a:buSzPts val="2000"/>
              <a:buChar char="•"/>
            </a:pPr>
            <a:r>
              <a:rPr lang="en" sz="2000">
                <a:solidFill>
                  <a:srgbClr val="223252"/>
                </a:solidFill>
              </a:rPr>
              <a:t>HTML</a:t>
            </a:r>
            <a:endParaRPr sz="4000">
              <a:solidFill>
                <a:srgbClr val="223252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223252"/>
              </a:buClr>
              <a:buSzPts val="2000"/>
              <a:buChar char="•"/>
            </a:pPr>
            <a:r>
              <a:rPr lang="en" sz="2000">
                <a:solidFill>
                  <a:srgbClr val="223252"/>
                </a:solidFill>
              </a:rPr>
              <a:t>CSS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223252"/>
              </a:buClr>
              <a:buSzPts val="2000"/>
              <a:buChar char="•"/>
            </a:pPr>
            <a:r>
              <a:rPr lang="en" sz="2000">
                <a:solidFill>
                  <a:srgbClr val="223252"/>
                </a:solidFill>
              </a:rPr>
              <a:t>Bootstrap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223252"/>
              </a:buClr>
              <a:buSzPts val="2000"/>
              <a:buChar char="•"/>
            </a:pPr>
            <a:r>
              <a:rPr lang="en" sz="2000">
                <a:solidFill>
                  <a:srgbClr val="223252"/>
                </a:solidFill>
              </a:rPr>
              <a:t>JS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223252"/>
              </a:buClr>
              <a:buSzPts val="2000"/>
              <a:buChar char="•"/>
            </a:pPr>
            <a:r>
              <a:rPr lang="en" sz="2000">
                <a:solidFill>
                  <a:srgbClr val="223252"/>
                </a:solidFill>
              </a:rPr>
              <a:t>ReactJs</a:t>
            </a:r>
            <a:endParaRPr sz="2000">
              <a:solidFill>
                <a:srgbClr val="223252"/>
              </a:solidFill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223252"/>
              </a:solidFill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223252"/>
              </a:solidFill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223252"/>
              </a:solidFill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223252"/>
              </a:solidFill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4">
            <a:alphaModFix/>
          </a:blip>
          <a:srcRect t="35172"/>
          <a:stretch/>
        </p:blipFill>
        <p:spPr>
          <a:xfrm>
            <a:off x="3541891" y="2253330"/>
            <a:ext cx="4542324" cy="263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5">
            <a:alphaModFix/>
          </a:blip>
          <a:srcRect b="49607"/>
          <a:stretch/>
        </p:blipFill>
        <p:spPr>
          <a:xfrm>
            <a:off x="3533190" y="533598"/>
            <a:ext cx="4551026" cy="165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46095" y="4329322"/>
            <a:ext cx="1432070" cy="162835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546450" y="1885762"/>
            <a:ext cx="1794822" cy="137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23252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223252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NodeJS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223252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Express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581200" y="588316"/>
            <a:ext cx="2158340" cy="3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D65A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3600" b="1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ack-end</a:t>
            </a:r>
            <a:endParaRPr sz="3600" b="1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7655" y="1299840"/>
            <a:ext cx="4794613" cy="360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3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46095" y="4329322"/>
            <a:ext cx="1432070" cy="162835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581200" y="588316"/>
            <a:ext cx="2158340" cy="3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D65A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3600" b="1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atabase</a:t>
            </a:r>
            <a:endParaRPr sz="3600" b="1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539050" y="1991436"/>
            <a:ext cx="27432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223252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SQL​</a:t>
            </a:r>
            <a:endParaRPr sz="20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223252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Sequelize</a:t>
            </a:r>
            <a:endParaRPr sz="200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 rotWithShape="1">
          <a:blip r:embed="rId4">
            <a:alphaModFix/>
          </a:blip>
          <a:srcRect t="3064" b="8280"/>
          <a:stretch/>
        </p:blipFill>
        <p:spPr>
          <a:xfrm>
            <a:off x="3044950" y="874738"/>
            <a:ext cx="4428446" cy="220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4950" y="3186869"/>
            <a:ext cx="4428446" cy="1730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0" y="0"/>
            <a:ext cx="8824632" cy="154637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1"/>
          </p:nvPr>
        </p:nvSpPr>
        <p:spPr>
          <a:xfrm>
            <a:off x="142690" y="1432002"/>
            <a:ext cx="4250890" cy="179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23252"/>
              </a:buClr>
              <a:buSzPts val="2800"/>
              <a:buFont typeface="Noto Sans Symbols"/>
              <a:buChar char="❑"/>
            </a:pPr>
            <a:r>
              <a:rPr lang="en" dirty="0">
                <a:solidFill>
                  <a:srgbClr val="223252"/>
                </a:solidFill>
              </a:rPr>
              <a:t> </a:t>
            </a:r>
            <a:r>
              <a:rPr lang="en" b="1" dirty="0">
                <a:solidFill>
                  <a:srgbClr val="223252"/>
                </a:solidFill>
              </a:rPr>
              <a:t>Elegant UX/UI</a:t>
            </a:r>
            <a:endParaRPr dirty="0">
              <a:solidFill>
                <a:srgbClr val="223252"/>
              </a:solidFill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ED65A"/>
              </a:buClr>
              <a:buSzPts val="2800"/>
              <a:buFont typeface="Noto Sans Symbols"/>
              <a:buChar char="❑"/>
            </a:pPr>
            <a:r>
              <a:rPr lang="en" dirty="0">
                <a:solidFill>
                  <a:srgbClr val="FED65A"/>
                </a:solidFill>
              </a:rPr>
              <a:t> </a:t>
            </a:r>
            <a:r>
              <a:rPr lang="en" b="1" dirty="0">
                <a:solidFill>
                  <a:srgbClr val="FED65A"/>
                </a:solidFill>
              </a:rPr>
              <a:t>Mobile Friendly</a:t>
            </a:r>
            <a:endParaRPr lang="en-US" dirty="0">
              <a:solidFill>
                <a:srgbClr val="FED65A"/>
              </a:solidFill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223252"/>
              </a:buClr>
              <a:buSzPts val="2800"/>
              <a:buFont typeface="Noto Sans Symbols"/>
              <a:buChar char="❑"/>
            </a:pPr>
            <a:r>
              <a:rPr lang="en-US" dirty="0">
                <a:solidFill>
                  <a:srgbClr val="223252"/>
                </a:solidFill>
              </a:rPr>
              <a:t>  </a:t>
            </a:r>
            <a:r>
              <a:rPr lang="en-US" b="1" dirty="0">
                <a:solidFill>
                  <a:srgbClr val="223252"/>
                </a:solidFill>
              </a:rPr>
              <a:t>Robust Product Catalog</a:t>
            </a:r>
            <a:endParaRPr lang="en-US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solidFill>
                <a:srgbClr val="223252"/>
              </a:solidFill>
            </a:endParaRPr>
          </a:p>
        </p:txBody>
      </p:sp>
      <p:sp>
        <p:nvSpPr>
          <p:cNvPr id="237" name="Google Shape;237;p34"/>
          <p:cNvSpPr/>
          <p:nvPr/>
        </p:nvSpPr>
        <p:spPr>
          <a:xfrm rot="10800000">
            <a:off x="4036218" y="4657060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l="6343" t="23637" r="49999" b="31451"/>
          <a:stretch/>
        </p:blipFill>
        <p:spPr>
          <a:xfrm>
            <a:off x="-129996" y="4329323"/>
            <a:ext cx="1432070" cy="162835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852775" y="360605"/>
            <a:ext cx="7044316" cy="99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D65A"/>
              </a:buClr>
              <a:buSzPts val="4000"/>
              <a:buFont typeface="Calibri"/>
              <a:buNone/>
            </a:pPr>
            <a:r>
              <a:rPr lang="en" sz="400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4000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eatures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endParaRPr sz="4000">
              <a:solidFill>
                <a:srgbClr val="FED6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4374933" y="2978379"/>
            <a:ext cx="4143776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FED65A"/>
              </a:buClr>
              <a:buSzPts val="3200"/>
              <a:buFont typeface="Noto Sans Symbols"/>
              <a:buChar char="❑"/>
            </a:pPr>
            <a:r>
              <a:rPr lang="en" sz="2800" b="1" dirty="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Smart Shopping Cart</a:t>
            </a:r>
            <a:r>
              <a:rPr lang="en" sz="2800" dirty="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dirty="0"/>
          </a:p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223252"/>
              </a:buClr>
              <a:buSzPts val="3200"/>
              <a:buFont typeface="Noto Sans Symbols"/>
              <a:buChar char="❑"/>
            </a:pPr>
            <a:r>
              <a:rPr lang="en" sz="2800" dirty="0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" sz="2800" b="1" dirty="0">
                <a:solidFill>
                  <a:srgbClr val="223252"/>
                </a:solidFill>
                <a:latin typeface="Calibri"/>
                <a:ea typeface="Calibri"/>
                <a:cs typeface="Calibri"/>
                <a:sym typeface="Calibri"/>
              </a:rPr>
              <a:t>Secure Authentication</a:t>
            </a:r>
            <a:endParaRPr sz="2800" b="1" dirty="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FED65A"/>
              </a:buClr>
              <a:buSzPts val="3200"/>
              <a:buFont typeface="Noto Sans Symbols"/>
              <a:buChar char="❑"/>
            </a:pPr>
            <a:r>
              <a:rPr lang="en" sz="2800" b="1" dirty="0">
                <a:solidFill>
                  <a:srgbClr val="FED65A"/>
                </a:solidFill>
                <a:latin typeface="Calibri"/>
                <a:ea typeface="Calibri"/>
                <a:cs typeface="Calibri"/>
                <a:sym typeface="Calibri"/>
              </a:rPr>
              <a:t>Admin dashboard</a:t>
            </a:r>
            <a:endParaRPr sz="2800" dirty="0">
              <a:solidFill>
                <a:srgbClr val="2232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On-screen Show (16:9)</PresentationFormat>
  <Paragraphs>58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Oswald</vt:lpstr>
      <vt:lpstr>Arial</vt:lpstr>
      <vt:lpstr>Source Code Pro</vt:lpstr>
      <vt:lpstr>Calibri</vt:lpstr>
      <vt:lpstr>Noto Sans Symbols</vt:lpstr>
      <vt:lpstr>Modern Writer</vt:lpstr>
      <vt:lpstr>Office Theme</vt:lpstr>
      <vt:lpstr>Dwella</vt:lpstr>
      <vt:lpstr>PowerPoint Presentation</vt:lpstr>
      <vt:lpstr>PowerPoint Presentation</vt:lpstr>
      <vt:lpstr>Introduction 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 </vt:lpstr>
      <vt:lpstr>Dwella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amina محمد</cp:lastModifiedBy>
  <cp:revision>1</cp:revision>
  <dcterms:modified xsi:type="dcterms:W3CDTF">2025-05-11T04:57:43Z</dcterms:modified>
</cp:coreProperties>
</file>